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70" r:id="rId2"/>
    <p:sldId id="258" r:id="rId3"/>
    <p:sldId id="263" r:id="rId4"/>
    <p:sldId id="272" r:id="rId5"/>
    <p:sldId id="273" r:id="rId6"/>
    <p:sldId id="271" r:id="rId7"/>
    <p:sldId id="262" r:id="rId8"/>
    <p:sldId id="256" r:id="rId9"/>
    <p:sldId id="260" r:id="rId10"/>
    <p:sldId id="259" r:id="rId11"/>
    <p:sldId id="257" r:id="rId12"/>
    <p:sldId id="268" r:id="rId13"/>
    <p:sldId id="261" r:id="rId14"/>
    <p:sldId id="265" r:id="rId15"/>
    <p:sldId id="266" r:id="rId16"/>
    <p:sldId id="267" r:id="rId17"/>
    <p:sldId id="269" r:id="rId18"/>
    <p:sldId id="264" r:id="rId19"/>
    <p:sldId id="274" r:id="rId20"/>
    <p:sldId id="275" r:id="rId21"/>
  </p:sldIdLst>
  <p:sldSz cx="38404800" cy="24688800"/>
  <p:notesSz cx="9144000" cy="6858000"/>
  <p:embeddedFontLst>
    <p:embeddedFont>
      <p:font typeface="Aharoni" panose="02010803020104030203" pitchFamily="2" charset="-79"/>
      <p:bold r:id="rId22"/>
    </p:embeddedFont>
    <p:embeddedFont>
      <p:font typeface="Arial Black" panose="020B0A04020102020204" pitchFamily="34" charset="0"/>
      <p:bold r:id="rId23"/>
    </p:embeddedFont>
    <p:embeddedFont>
      <p:font typeface="Bradley Hand ITC" panose="03070402050302030203" pitchFamily="66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8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35" autoAdjust="0"/>
    <p:restoredTop sz="94291" autoAdjust="0"/>
  </p:normalViewPr>
  <p:slideViewPr>
    <p:cSldViewPr snapToGrid="0">
      <p:cViewPr varScale="1">
        <p:scale>
          <a:sx n="20" d="100"/>
          <a:sy n="20" d="100"/>
        </p:scale>
        <p:origin x="9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040507"/>
            <a:ext cx="28803600" cy="8595360"/>
          </a:xfrm>
        </p:spPr>
        <p:txBody>
          <a:bodyPr anchor="b"/>
          <a:lstStyle>
            <a:lvl1pPr algn="ctr">
              <a:defRPr sz="189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2967337"/>
            <a:ext cx="28803600" cy="5960743"/>
          </a:xfrm>
        </p:spPr>
        <p:txBody>
          <a:bodyPr/>
          <a:lstStyle>
            <a:lvl1pPr marL="0" indent="0" algn="ctr">
              <a:buNone/>
              <a:defRPr sz="7560"/>
            </a:lvl1pPr>
            <a:lvl2pPr marL="1440180" indent="0" algn="ctr">
              <a:buNone/>
              <a:defRPr sz="6300"/>
            </a:lvl2pPr>
            <a:lvl3pPr marL="2880360" indent="0" algn="ctr">
              <a:buNone/>
              <a:defRPr sz="5670"/>
            </a:lvl3pPr>
            <a:lvl4pPr marL="4320540" indent="0" algn="ctr">
              <a:buNone/>
              <a:defRPr sz="5040"/>
            </a:lvl4pPr>
            <a:lvl5pPr marL="5760720" indent="0" algn="ctr">
              <a:buNone/>
              <a:defRPr sz="5040"/>
            </a:lvl5pPr>
            <a:lvl6pPr marL="7200900" indent="0" algn="ctr">
              <a:buNone/>
              <a:defRPr sz="5040"/>
            </a:lvl6pPr>
            <a:lvl7pPr marL="8641080" indent="0" algn="ctr">
              <a:buNone/>
              <a:defRPr sz="5040"/>
            </a:lvl7pPr>
            <a:lvl8pPr marL="10081260" indent="0" algn="ctr">
              <a:buNone/>
              <a:defRPr sz="5040"/>
            </a:lvl8pPr>
            <a:lvl9pPr marL="11521440" indent="0" algn="ctr">
              <a:buNone/>
              <a:defRPr sz="5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93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76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5" y="1314450"/>
            <a:ext cx="8281035" cy="209226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0" y="1314450"/>
            <a:ext cx="24363045" cy="209226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3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745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28" y="6155059"/>
            <a:ext cx="33124140" cy="10269853"/>
          </a:xfrm>
        </p:spPr>
        <p:txBody>
          <a:bodyPr anchor="b"/>
          <a:lstStyle>
            <a:lvl1pPr>
              <a:defRPr sz="189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28" y="16522069"/>
            <a:ext cx="33124140" cy="5400673"/>
          </a:xfrm>
        </p:spPr>
        <p:txBody>
          <a:bodyPr/>
          <a:lstStyle>
            <a:lvl1pPr marL="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1pPr>
            <a:lvl2pPr marL="1440180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2pPr>
            <a:lvl3pPr marL="2880360" indent="0">
              <a:buNone/>
              <a:defRPr sz="5670">
                <a:solidFill>
                  <a:schemeClr val="tx1">
                    <a:tint val="75000"/>
                  </a:schemeClr>
                </a:solidFill>
              </a:defRPr>
            </a:lvl3pPr>
            <a:lvl4pPr marL="43205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57607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72009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86410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00812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774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6572250"/>
            <a:ext cx="16322040" cy="15664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6572250"/>
            <a:ext cx="16322040" cy="15664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571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314452"/>
            <a:ext cx="33124140" cy="477202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4" y="6052187"/>
            <a:ext cx="16247029" cy="2966083"/>
          </a:xfrm>
        </p:spPr>
        <p:txBody>
          <a:bodyPr anchor="b"/>
          <a:lstStyle>
            <a:lvl1pPr marL="0" indent="0">
              <a:buNone/>
              <a:defRPr sz="7560" b="1"/>
            </a:lvl1pPr>
            <a:lvl2pPr marL="1440180" indent="0">
              <a:buNone/>
              <a:defRPr sz="6300" b="1"/>
            </a:lvl2pPr>
            <a:lvl3pPr marL="2880360" indent="0">
              <a:buNone/>
              <a:defRPr sz="5670" b="1"/>
            </a:lvl3pPr>
            <a:lvl4pPr marL="4320540" indent="0">
              <a:buNone/>
              <a:defRPr sz="5040" b="1"/>
            </a:lvl4pPr>
            <a:lvl5pPr marL="5760720" indent="0">
              <a:buNone/>
              <a:defRPr sz="5040" b="1"/>
            </a:lvl5pPr>
            <a:lvl6pPr marL="7200900" indent="0">
              <a:buNone/>
              <a:defRPr sz="5040" b="1"/>
            </a:lvl6pPr>
            <a:lvl7pPr marL="8641080" indent="0">
              <a:buNone/>
              <a:defRPr sz="5040" b="1"/>
            </a:lvl7pPr>
            <a:lvl8pPr marL="10081260" indent="0">
              <a:buNone/>
              <a:defRPr sz="5040" b="1"/>
            </a:lvl8pPr>
            <a:lvl9pPr marL="11521440" indent="0">
              <a:buNone/>
              <a:defRPr sz="5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4" y="9018270"/>
            <a:ext cx="16247029" cy="132645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0" y="6052187"/>
            <a:ext cx="16327042" cy="2966083"/>
          </a:xfrm>
        </p:spPr>
        <p:txBody>
          <a:bodyPr anchor="b"/>
          <a:lstStyle>
            <a:lvl1pPr marL="0" indent="0">
              <a:buNone/>
              <a:defRPr sz="7560" b="1"/>
            </a:lvl1pPr>
            <a:lvl2pPr marL="1440180" indent="0">
              <a:buNone/>
              <a:defRPr sz="6300" b="1"/>
            </a:lvl2pPr>
            <a:lvl3pPr marL="2880360" indent="0">
              <a:buNone/>
              <a:defRPr sz="5670" b="1"/>
            </a:lvl3pPr>
            <a:lvl4pPr marL="4320540" indent="0">
              <a:buNone/>
              <a:defRPr sz="5040" b="1"/>
            </a:lvl4pPr>
            <a:lvl5pPr marL="5760720" indent="0">
              <a:buNone/>
              <a:defRPr sz="5040" b="1"/>
            </a:lvl5pPr>
            <a:lvl6pPr marL="7200900" indent="0">
              <a:buNone/>
              <a:defRPr sz="5040" b="1"/>
            </a:lvl6pPr>
            <a:lvl7pPr marL="8641080" indent="0">
              <a:buNone/>
              <a:defRPr sz="5040" b="1"/>
            </a:lvl7pPr>
            <a:lvl8pPr marL="10081260" indent="0">
              <a:buNone/>
              <a:defRPr sz="5040" b="1"/>
            </a:lvl8pPr>
            <a:lvl9pPr marL="11521440" indent="0">
              <a:buNone/>
              <a:defRPr sz="5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0" y="9018270"/>
            <a:ext cx="16327042" cy="132645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0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087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146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4" y="1645920"/>
            <a:ext cx="12386547" cy="5760720"/>
          </a:xfrm>
        </p:spPr>
        <p:txBody>
          <a:bodyPr anchor="b"/>
          <a:lstStyle>
            <a:lvl1pPr>
              <a:defRPr sz="10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3554732"/>
            <a:ext cx="19442430" cy="17545050"/>
          </a:xfrm>
        </p:spPr>
        <p:txBody>
          <a:bodyPr/>
          <a:lstStyle>
            <a:lvl1pPr>
              <a:defRPr sz="10080"/>
            </a:lvl1pPr>
            <a:lvl2pPr>
              <a:defRPr sz="8820"/>
            </a:lvl2pPr>
            <a:lvl3pPr>
              <a:defRPr sz="7560"/>
            </a:lvl3pPr>
            <a:lvl4pPr>
              <a:defRPr sz="6300"/>
            </a:lvl4pPr>
            <a:lvl5pPr>
              <a:defRPr sz="6300"/>
            </a:lvl5pPr>
            <a:lvl6pPr>
              <a:defRPr sz="6300"/>
            </a:lvl6pPr>
            <a:lvl7pPr>
              <a:defRPr sz="6300"/>
            </a:lvl7pPr>
            <a:lvl8pPr>
              <a:defRPr sz="6300"/>
            </a:lvl8pPr>
            <a:lvl9pPr>
              <a:defRPr sz="6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4" y="7406640"/>
            <a:ext cx="12386547" cy="13721717"/>
          </a:xfrm>
        </p:spPr>
        <p:txBody>
          <a:bodyPr/>
          <a:lstStyle>
            <a:lvl1pPr marL="0" indent="0">
              <a:buNone/>
              <a:defRPr sz="5040"/>
            </a:lvl1pPr>
            <a:lvl2pPr marL="1440180" indent="0">
              <a:buNone/>
              <a:defRPr sz="4410"/>
            </a:lvl2pPr>
            <a:lvl3pPr marL="2880360" indent="0">
              <a:buNone/>
              <a:defRPr sz="3780"/>
            </a:lvl3pPr>
            <a:lvl4pPr marL="4320540" indent="0">
              <a:buNone/>
              <a:defRPr sz="3150"/>
            </a:lvl4pPr>
            <a:lvl5pPr marL="5760720" indent="0">
              <a:buNone/>
              <a:defRPr sz="3150"/>
            </a:lvl5pPr>
            <a:lvl6pPr marL="7200900" indent="0">
              <a:buNone/>
              <a:defRPr sz="3150"/>
            </a:lvl6pPr>
            <a:lvl7pPr marL="8641080" indent="0">
              <a:buNone/>
              <a:defRPr sz="3150"/>
            </a:lvl7pPr>
            <a:lvl8pPr marL="10081260" indent="0">
              <a:buNone/>
              <a:defRPr sz="3150"/>
            </a:lvl8pPr>
            <a:lvl9pPr marL="11521440" indent="0">
              <a:buNone/>
              <a:defRPr sz="31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65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4" y="1645920"/>
            <a:ext cx="12386547" cy="5760720"/>
          </a:xfrm>
        </p:spPr>
        <p:txBody>
          <a:bodyPr anchor="b"/>
          <a:lstStyle>
            <a:lvl1pPr>
              <a:defRPr sz="10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3554732"/>
            <a:ext cx="19442430" cy="17545050"/>
          </a:xfrm>
        </p:spPr>
        <p:txBody>
          <a:bodyPr anchor="t"/>
          <a:lstStyle>
            <a:lvl1pPr marL="0" indent="0">
              <a:buNone/>
              <a:defRPr sz="10080"/>
            </a:lvl1pPr>
            <a:lvl2pPr marL="1440180" indent="0">
              <a:buNone/>
              <a:defRPr sz="8820"/>
            </a:lvl2pPr>
            <a:lvl3pPr marL="2880360" indent="0">
              <a:buNone/>
              <a:defRPr sz="7560"/>
            </a:lvl3pPr>
            <a:lvl4pPr marL="4320540" indent="0">
              <a:buNone/>
              <a:defRPr sz="6300"/>
            </a:lvl4pPr>
            <a:lvl5pPr marL="5760720" indent="0">
              <a:buNone/>
              <a:defRPr sz="6300"/>
            </a:lvl5pPr>
            <a:lvl6pPr marL="7200900" indent="0">
              <a:buNone/>
              <a:defRPr sz="6300"/>
            </a:lvl6pPr>
            <a:lvl7pPr marL="8641080" indent="0">
              <a:buNone/>
              <a:defRPr sz="6300"/>
            </a:lvl7pPr>
            <a:lvl8pPr marL="10081260" indent="0">
              <a:buNone/>
              <a:defRPr sz="6300"/>
            </a:lvl8pPr>
            <a:lvl9pPr marL="11521440" indent="0">
              <a:buNone/>
              <a:defRPr sz="63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4" y="7406640"/>
            <a:ext cx="12386547" cy="13721717"/>
          </a:xfrm>
        </p:spPr>
        <p:txBody>
          <a:bodyPr/>
          <a:lstStyle>
            <a:lvl1pPr marL="0" indent="0">
              <a:buNone/>
              <a:defRPr sz="5040"/>
            </a:lvl1pPr>
            <a:lvl2pPr marL="1440180" indent="0">
              <a:buNone/>
              <a:defRPr sz="4410"/>
            </a:lvl2pPr>
            <a:lvl3pPr marL="2880360" indent="0">
              <a:buNone/>
              <a:defRPr sz="3780"/>
            </a:lvl3pPr>
            <a:lvl4pPr marL="4320540" indent="0">
              <a:buNone/>
              <a:defRPr sz="3150"/>
            </a:lvl4pPr>
            <a:lvl5pPr marL="5760720" indent="0">
              <a:buNone/>
              <a:defRPr sz="3150"/>
            </a:lvl5pPr>
            <a:lvl6pPr marL="7200900" indent="0">
              <a:buNone/>
              <a:defRPr sz="3150"/>
            </a:lvl6pPr>
            <a:lvl7pPr marL="8641080" indent="0">
              <a:buNone/>
              <a:defRPr sz="3150"/>
            </a:lvl7pPr>
            <a:lvl8pPr marL="10081260" indent="0">
              <a:buNone/>
              <a:defRPr sz="3150"/>
            </a:lvl8pPr>
            <a:lvl9pPr marL="11521440" indent="0">
              <a:buNone/>
              <a:defRPr sz="31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27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8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314452"/>
            <a:ext cx="33124140" cy="47720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6572250"/>
            <a:ext cx="33124140" cy="15664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22882862"/>
            <a:ext cx="8641080" cy="13144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083FA-5894-4C15-B9DF-D0D1D421EB9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22882862"/>
            <a:ext cx="12961620" cy="13144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22882862"/>
            <a:ext cx="8641080" cy="13144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98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880360" rtl="0" eaLnBrk="1" latinLnBrk="0" hangingPunct="1">
        <a:lnSpc>
          <a:spcPct val="90000"/>
        </a:lnSpc>
        <a:spcBef>
          <a:spcPct val="0"/>
        </a:spcBef>
        <a:buNone/>
        <a:defRPr sz="13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0090" indent="-720090" algn="l" defTabSz="2880360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20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60045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3pPr>
      <a:lvl4pPr marL="504063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4pPr>
      <a:lvl5pPr marL="648081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5pPr>
      <a:lvl6pPr marL="792099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6pPr>
      <a:lvl7pPr marL="936117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7pPr>
      <a:lvl8pPr marL="1080135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8pPr>
      <a:lvl9pPr marL="1224153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1pPr>
      <a:lvl2pPr marL="144018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2pPr>
      <a:lvl3pPr marL="288036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3pPr>
      <a:lvl4pPr marL="432054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4pPr>
      <a:lvl5pPr marL="576072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5pPr>
      <a:lvl6pPr marL="720090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6pPr>
      <a:lvl7pPr marL="864108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7pPr>
      <a:lvl8pPr marL="1008126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8pPr>
      <a:lvl9pPr marL="1152144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E431D14-0EDA-4DE0-ADD8-861B82E08FC6}"/>
              </a:ext>
            </a:extLst>
          </p:cNvPr>
          <p:cNvGrpSpPr/>
          <p:nvPr/>
        </p:nvGrpSpPr>
        <p:grpSpPr>
          <a:xfrm>
            <a:off x="10573908" y="6426402"/>
            <a:ext cx="17256983" cy="10488458"/>
            <a:chOff x="10573908" y="6725130"/>
            <a:chExt cx="17256983" cy="1048845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B8620D2-A349-421B-8232-1AE10BD52DBD}"/>
                </a:ext>
              </a:extLst>
            </p:cNvPr>
            <p:cNvSpPr/>
            <p:nvPr/>
          </p:nvSpPr>
          <p:spPr>
            <a:xfrm>
              <a:off x="10573908" y="10253681"/>
              <a:ext cx="17256983" cy="40934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6200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Database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D0C39A9-4C2C-44A0-91A0-31973654ABCD}"/>
                </a:ext>
              </a:extLst>
            </p:cNvPr>
            <p:cNvSpPr/>
            <p:nvPr/>
          </p:nvSpPr>
          <p:spPr>
            <a:xfrm>
              <a:off x="10573908" y="6725130"/>
              <a:ext cx="17256983" cy="450892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700" b="0" cap="none" spc="0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TechShoi</a:t>
              </a:r>
              <a:endParaRPr lang="en-US" sz="287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B932227-62B2-48F7-9F8A-F62FCB40F21B}"/>
                </a:ext>
              </a:extLst>
            </p:cNvPr>
            <p:cNvSpPr/>
            <p:nvPr/>
          </p:nvSpPr>
          <p:spPr>
            <a:xfrm>
              <a:off x="10573908" y="13627991"/>
              <a:ext cx="17256983" cy="358559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2700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Application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4701C110-E44B-4B5A-A33C-BA501D7E89CB}"/>
              </a:ext>
            </a:extLst>
          </p:cNvPr>
          <p:cNvSpPr/>
          <p:nvPr/>
        </p:nvSpPr>
        <p:spPr>
          <a:xfrm>
            <a:off x="15719881" y="17396124"/>
            <a:ext cx="6965038" cy="156966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Updated</a:t>
            </a:r>
            <a:endParaRPr lang="en-US" sz="9600" b="0" cap="none" spc="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1F22A2-7A1D-4AD7-98C6-8D55DB55C4CD}"/>
              </a:ext>
            </a:extLst>
          </p:cNvPr>
          <p:cNvSpPr/>
          <p:nvPr/>
        </p:nvSpPr>
        <p:spPr>
          <a:xfrm>
            <a:off x="6926456" y="20974144"/>
            <a:ext cx="6115778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Bradley Hand ITC" panose="03070402050302030203" pitchFamily="66" charset="0"/>
              </a:rPr>
              <a:t>Check for this</a:t>
            </a: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F67EA41A-1BA3-4C42-915C-AB3184E46951}"/>
              </a:ext>
            </a:extLst>
          </p:cNvPr>
          <p:cNvCxnSpPr>
            <a:cxnSpLocks/>
          </p:cNvCxnSpPr>
          <p:nvPr/>
        </p:nvCxnSpPr>
        <p:spPr>
          <a:xfrm flipV="1">
            <a:off x="12945979" y="18630074"/>
            <a:ext cx="2358192" cy="2348535"/>
          </a:xfrm>
          <a:prstGeom prst="curvedConnector3">
            <a:avLst>
              <a:gd name="adj1" fmla="val 50000"/>
            </a:avLst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E02F6E0-301D-4450-A7D3-8010E1B69E10}"/>
              </a:ext>
            </a:extLst>
          </p:cNvPr>
          <p:cNvSpPr/>
          <p:nvPr/>
        </p:nvSpPr>
        <p:spPr>
          <a:xfrm>
            <a:off x="29913640" y="23580804"/>
            <a:ext cx="813556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Ahammad Shawki</a:t>
            </a:r>
          </a:p>
        </p:txBody>
      </p:sp>
    </p:spTree>
    <p:extLst>
      <p:ext uri="{BB962C8B-B14F-4D97-AF65-F5344CB8AC3E}">
        <p14:creationId xmlns:p14="http://schemas.microsoft.com/office/powerpoint/2010/main" val="2505066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6801646"/>
              </p:ext>
            </p:extLst>
          </p:nvPr>
        </p:nvGraphicFramePr>
        <p:xfrm>
          <a:off x="5816600" y="1552576"/>
          <a:ext cx="26771600" cy="21583648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861926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17909674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697956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Initiatives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DATEFIELD,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7594521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Strategy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 TO MANY RELATIONSHIP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6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2107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398310"/>
              </p:ext>
            </p:extLst>
          </p:nvPr>
        </p:nvGraphicFramePr>
        <p:xfrm>
          <a:off x="5816600" y="1552576"/>
          <a:ext cx="26771600" cy="21583648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910053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17861547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697956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Social Posts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Platform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DATEFIELD,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7594521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Strategy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6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2288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640500"/>
              </p:ext>
            </p:extLst>
          </p:nvPr>
        </p:nvGraphicFramePr>
        <p:xfrm>
          <a:off x="4606423" y="3561347"/>
          <a:ext cx="29191953" cy="19443033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772693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20419260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160337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Products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 = 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INTEGER 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1644518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DATEFIELD,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3197379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Features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0495612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812404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</a:t>
                      </a:r>
                      <a:r>
                        <a:rPr lang="en-US" sz="6000" kern="1200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51305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D2F0777-AD56-48A3-B255-B8D62BFFDD66}"/>
              </a:ext>
            </a:extLst>
          </p:cNvPr>
          <p:cNvSpPr/>
          <p:nvPr/>
        </p:nvSpPr>
        <p:spPr>
          <a:xfrm>
            <a:off x="590793" y="476798"/>
            <a:ext cx="6965038" cy="156966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New Table</a:t>
            </a:r>
          </a:p>
        </p:txBody>
      </p:sp>
    </p:spTree>
    <p:extLst>
      <p:ext uri="{BB962C8B-B14F-4D97-AF65-F5344CB8AC3E}">
        <p14:creationId xmlns:p14="http://schemas.microsoft.com/office/powerpoint/2010/main" val="1272057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145850"/>
              </p:ext>
            </p:extLst>
          </p:nvPr>
        </p:nvGraphicFramePr>
        <p:xfrm>
          <a:off x="4544594" y="2901554"/>
          <a:ext cx="29315612" cy="18885692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228456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21087156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697956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Consumer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Full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 = 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EMAIL_FIELD, UNIQUE CONSTRAINT,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7594521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INTEGER_FIELD, NOT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Social Link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2829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7295133" y="4942373"/>
            <a:ext cx="23814533" cy="1480405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</a:t>
            </a:r>
          </a:p>
          <a:p>
            <a:r>
              <a:rPr lang="en-US" sz="23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ANALYSIS &amp;</a:t>
            </a:r>
          </a:p>
          <a:p>
            <a:r>
              <a:rPr lang="en-US" sz="23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VISUALIZATION</a:t>
            </a:r>
          </a:p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Plan.</a:t>
            </a:r>
          </a:p>
        </p:txBody>
      </p:sp>
    </p:spTree>
    <p:extLst>
      <p:ext uri="{BB962C8B-B14F-4D97-AF65-F5344CB8AC3E}">
        <p14:creationId xmlns:p14="http://schemas.microsoft.com/office/powerpoint/2010/main" val="4106118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10315993" y="899762"/>
            <a:ext cx="17772814" cy="264687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166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SOME EXAMPLES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9CE98A-9326-468A-89AC-46801E467D1C}"/>
              </a:ext>
            </a:extLst>
          </p:cNvPr>
          <p:cNvSpPr/>
          <p:nvPr/>
        </p:nvSpPr>
        <p:spPr>
          <a:xfrm>
            <a:off x="15954793" y="5253006"/>
            <a:ext cx="5463355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96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LinkedIn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0A4ECB-6EA0-4EB4-A6D8-850CDD545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5729" y="7366208"/>
            <a:ext cx="27713342" cy="88692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B69C52-7E46-4CFF-9E8E-8CFBB6D58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729" y="17322592"/>
            <a:ext cx="27713343" cy="646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1597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9CE98A-9326-468A-89AC-46801E467D1C}"/>
              </a:ext>
            </a:extLst>
          </p:cNvPr>
          <p:cNvSpPr/>
          <p:nvPr/>
        </p:nvSpPr>
        <p:spPr>
          <a:xfrm>
            <a:off x="16133289" y="995105"/>
            <a:ext cx="6138219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96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Facebook</a:t>
            </a:r>
            <a:endParaRPr lang="en-US" sz="9600" b="0" cap="none" spc="3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1CA7D7-2B3B-4BC8-88C0-EB0E4F0FC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666" y="3437601"/>
            <a:ext cx="24739464" cy="112219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94F185-D9C9-4FA5-B534-359AE171E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666" y="15532401"/>
            <a:ext cx="24739464" cy="852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71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0EEFF1-79D7-4DAF-B716-C4E52839D274}"/>
              </a:ext>
            </a:extLst>
          </p:cNvPr>
          <p:cNvSpPr/>
          <p:nvPr/>
        </p:nvSpPr>
        <p:spPr>
          <a:xfrm>
            <a:off x="6653932" y="1918469"/>
            <a:ext cx="25096935" cy="2085186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19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Anal</a:t>
            </a:r>
            <a:r>
              <a:rPr lang="en-US" sz="19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ysis Ideas</a:t>
            </a:r>
            <a:endParaRPr lang="en-US" sz="19900" b="0" cap="none" spc="3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Location</a:t>
            </a:r>
          </a:p>
          <a:p>
            <a:pPr marL="2057400" lvl="2" indent="-1143000">
              <a:buFont typeface="Courier New" panose="02070309020205020404" pitchFamily="49" charset="0"/>
              <a:buChar char="o"/>
            </a:pPr>
            <a:r>
              <a:rPr lang="en-US" sz="115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User</a:t>
            </a:r>
          </a:p>
          <a:p>
            <a:pPr marL="2057400" lvl="2" indent="-1143000">
              <a:buFont typeface="Courier New" panose="02070309020205020404" pitchFamily="49" charset="0"/>
              <a:buChar char="o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Organization</a:t>
            </a:r>
          </a:p>
          <a:p>
            <a:pPr marL="2057400" lvl="2" indent="-1143000">
              <a:buFont typeface="Courier New" panose="02070309020205020404" pitchFamily="49" charset="0"/>
              <a:buChar char="o"/>
            </a:pPr>
            <a:r>
              <a:rPr lang="en-US" sz="115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Fund Sources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User Age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Product Price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Organization Category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Organization Status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Social Post Platforms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1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Fund Sources Funding Possibility</a:t>
            </a:r>
          </a:p>
        </p:txBody>
      </p:sp>
    </p:spTree>
    <p:extLst>
      <p:ext uri="{BB962C8B-B14F-4D97-AF65-F5344CB8AC3E}">
        <p14:creationId xmlns:p14="http://schemas.microsoft.com/office/powerpoint/2010/main" val="15149096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4953948" y="2928687"/>
            <a:ext cx="26251097" cy="1912061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3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</a:t>
            </a:r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eatures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0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Access data easily ✔</a:t>
            </a:r>
            <a:endParaRPr lang="en-US" sz="10500" b="0" cap="none" spc="3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0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User friendly interface ✔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05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Customizable with-comment code ✔</a:t>
            </a:r>
            <a:endParaRPr lang="en-US" sz="10500" spc="3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05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Universally unique </a:t>
            </a:r>
            <a:r>
              <a:rPr lang="en-US" sz="10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</a:t>
            </a:r>
            <a:r>
              <a:rPr lang="en-US" sz="105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dentifiers ✔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0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Backup data in excel sheets ✔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0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analysis support </a:t>
            </a:r>
          </a:p>
          <a:p>
            <a:pPr marL="1143000" indent="-11430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  <a:cs typeface="Aharoni" panose="02010803020104030203" pitchFamily="2" charset="-79"/>
              </a:rPr>
              <a:t>4</a:t>
            </a:r>
            <a:r>
              <a:rPr lang="en-US" sz="10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 layered Security Measurements ✔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0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Responsive Web Application ✔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105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Data Entry Focused Application ✔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8A9D53-15C4-4057-A1AC-9DFD833B1384}"/>
              </a:ext>
            </a:extLst>
          </p:cNvPr>
          <p:cNvSpPr/>
          <p:nvPr/>
        </p:nvSpPr>
        <p:spPr>
          <a:xfrm>
            <a:off x="732868" y="323165"/>
            <a:ext cx="784862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96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Quick Recap</a:t>
            </a:r>
            <a:endParaRPr lang="en-US" sz="9600" b="0" cap="none" spc="3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97787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7471194" y="8620303"/>
            <a:ext cx="24952665" cy="744819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Implementations</a:t>
            </a:r>
          </a:p>
          <a:p>
            <a:pPr algn="ctr"/>
            <a:r>
              <a:rPr lang="en-US" sz="23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UI</a:t>
            </a:r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UX</a:t>
            </a:r>
          </a:p>
        </p:txBody>
      </p:sp>
    </p:spTree>
    <p:extLst>
      <p:ext uri="{BB962C8B-B14F-4D97-AF65-F5344CB8AC3E}">
        <p14:creationId xmlns:p14="http://schemas.microsoft.com/office/powerpoint/2010/main" val="1165274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CE84F7-0402-4F95-9497-97B1CD9E31AB}"/>
              </a:ext>
            </a:extLst>
          </p:cNvPr>
          <p:cNvSpPr/>
          <p:nvPr/>
        </p:nvSpPr>
        <p:spPr>
          <a:xfrm>
            <a:off x="9611479" y="1214735"/>
            <a:ext cx="19181854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8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Fulfilling Requirements</a:t>
            </a:r>
          </a:p>
        </p:txBody>
      </p:sp>
      <p:pic>
        <p:nvPicPr>
          <p:cNvPr id="5" name="Picture 4" descr="No description available.">
            <a:extLst>
              <a:ext uri="{FF2B5EF4-FFF2-40B4-BE49-F238E27FC236}">
                <a16:creationId xmlns:a16="http://schemas.microsoft.com/office/drawing/2014/main" id="{803A052F-AE65-4729-A99A-8B7A1B575E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8" t="30138" r="35955" b="27792"/>
          <a:stretch/>
        </p:blipFill>
        <p:spPr bwMode="auto">
          <a:xfrm>
            <a:off x="20173950" y="4541729"/>
            <a:ext cx="16322919" cy="17187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8A705AF-62D9-4BC6-AE6B-6316846551BA}"/>
              </a:ext>
            </a:extLst>
          </p:cNvPr>
          <p:cNvCxnSpPr>
            <a:cxnSpLocks/>
          </p:cNvCxnSpPr>
          <p:nvPr/>
        </p:nvCxnSpPr>
        <p:spPr>
          <a:xfrm flipV="1">
            <a:off x="14541910" y="8112030"/>
            <a:ext cx="6202808" cy="63786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F7ADFCB-4493-4A09-B61A-F1C6DAA00DCF}"/>
              </a:ext>
            </a:extLst>
          </p:cNvPr>
          <p:cNvCxnSpPr>
            <a:cxnSpLocks/>
          </p:cNvCxnSpPr>
          <p:nvPr/>
        </p:nvCxnSpPr>
        <p:spPr>
          <a:xfrm flipV="1">
            <a:off x="14541910" y="9192636"/>
            <a:ext cx="6288067" cy="573856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4EB8D9F-88D8-46DE-B262-9D96BEAC5575}"/>
              </a:ext>
            </a:extLst>
          </p:cNvPr>
          <p:cNvCxnSpPr>
            <a:cxnSpLocks/>
          </p:cNvCxnSpPr>
          <p:nvPr/>
        </p:nvCxnSpPr>
        <p:spPr>
          <a:xfrm>
            <a:off x="14541910" y="4159045"/>
            <a:ext cx="6374990" cy="620415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52A4D48-90F3-46D2-A488-610608C0D130}"/>
              </a:ext>
            </a:extLst>
          </p:cNvPr>
          <p:cNvCxnSpPr>
            <a:cxnSpLocks/>
          </p:cNvCxnSpPr>
          <p:nvPr/>
        </p:nvCxnSpPr>
        <p:spPr>
          <a:xfrm>
            <a:off x="14541910" y="4734621"/>
            <a:ext cx="6374990" cy="665799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82E19E-1A40-4B93-A5D6-C7D4194F043D}"/>
              </a:ext>
            </a:extLst>
          </p:cNvPr>
          <p:cNvCxnSpPr>
            <a:cxnSpLocks/>
          </p:cNvCxnSpPr>
          <p:nvPr/>
        </p:nvCxnSpPr>
        <p:spPr>
          <a:xfrm>
            <a:off x="14541910" y="5294964"/>
            <a:ext cx="6288067" cy="719537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F4880EB-F816-4A41-A982-E363958D8080}"/>
              </a:ext>
            </a:extLst>
          </p:cNvPr>
          <p:cNvCxnSpPr>
            <a:cxnSpLocks/>
          </p:cNvCxnSpPr>
          <p:nvPr/>
        </p:nvCxnSpPr>
        <p:spPr>
          <a:xfrm>
            <a:off x="14541910" y="5960269"/>
            <a:ext cx="6374990" cy="888603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C2280C-0C26-4073-B2A8-14743EC6FB91}"/>
              </a:ext>
            </a:extLst>
          </p:cNvPr>
          <p:cNvCxnSpPr>
            <a:cxnSpLocks/>
          </p:cNvCxnSpPr>
          <p:nvPr/>
        </p:nvCxnSpPr>
        <p:spPr>
          <a:xfrm>
            <a:off x="14541910" y="11179416"/>
            <a:ext cx="6374990" cy="36668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DFE6C63-324E-428C-A943-7C78AD0B67AF}"/>
              </a:ext>
            </a:extLst>
          </p:cNvPr>
          <p:cNvCxnSpPr>
            <a:cxnSpLocks/>
          </p:cNvCxnSpPr>
          <p:nvPr/>
        </p:nvCxnSpPr>
        <p:spPr>
          <a:xfrm>
            <a:off x="14541910" y="6481798"/>
            <a:ext cx="6374990" cy="1064097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D757395-7562-4CB0-B9FE-862B6B658187}"/>
              </a:ext>
            </a:extLst>
          </p:cNvPr>
          <p:cNvCxnSpPr>
            <a:cxnSpLocks/>
          </p:cNvCxnSpPr>
          <p:nvPr/>
        </p:nvCxnSpPr>
        <p:spPr>
          <a:xfrm>
            <a:off x="14748387" y="18078667"/>
            <a:ext cx="5895952" cy="33544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CD0D308-6969-42C9-ADE3-0F0703773570}"/>
              </a:ext>
            </a:extLst>
          </p:cNvPr>
          <p:cNvCxnSpPr>
            <a:cxnSpLocks/>
          </p:cNvCxnSpPr>
          <p:nvPr/>
        </p:nvCxnSpPr>
        <p:spPr>
          <a:xfrm flipV="1">
            <a:off x="14748387" y="16182540"/>
            <a:ext cx="6168513" cy="45021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A16F044A-0FD7-4502-826A-22EB3C5A56CA}"/>
              </a:ext>
            </a:extLst>
          </p:cNvPr>
          <p:cNvSpPr/>
          <p:nvPr/>
        </p:nvSpPr>
        <p:spPr>
          <a:xfrm>
            <a:off x="11267375" y="22839987"/>
            <a:ext cx="15870050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Tables  - Requirements Plan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BEA9D5A-4917-4609-BBED-8D4D8429CC1D}"/>
              </a:ext>
            </a:extLst>
          </p:cNvPr>
          <p:cNvCxnSpPr>
            <a:cxnSpLocks/>
          </p:cNvCxnSpPr>
          <p:nvPr/>
        </p:nvCxnSpPr>
        <p:spPr>
          <a:xfrm>
            <a:off x="14541910" y="8081633"/>
            <a:ext cx="6102429" cy="451676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22CA8D-4858-4D2F-AE41-4F75A97102A6}"/>
              </a:ext>
            </a:extLst>
          </p:cNvPr>
          <p:cNvCxnSpPr/>
          <p:nvPr/>
        </p:nvCxnSpPr>
        <p:spPr>
          <a:xfrm>
            <a:off x="20916900" y="19491158"/>
            <a:ext cx="8921416" cy="0"/>
          </a:xfrm>
          <a:prstGeom prst="line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1CD92DBD-6738-4F80-B4E5-B3EEAB198E70}"/>
              </a:ext>
            </a:extLst>
          </p:cNvPr>
          <p:cNvGrpSpPr/>
          <p:nvPr/>
        </p:nvGrpSpPr>
        <p:grpSpPr>
          <a:xfrm>
            <a:off x="-7498410" y="4055276"/>
            <a:ext cx="31049619" cy="18417612"/>
            <a:chOff x="-7498410" y="4055276"/>
            <a:chExt cx="31049619" cy="184176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DB4DC4C-2DB7-4756-AC0A-048E70F416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7498410" y="4055276"/>
              <a:ext cx="31049619" cy="18417612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47A724F-BB3C-4ADB-80C6-F7B59261464A}"/>
                </a:ext>
              </a:extLst>
            </p:cNvPr>
            <p:cNvSpPr/>
            <p:nvPr/>
          </p:nvSpPr>
          <p:spPr>
            <a:xfrm>
              <a:off x="5967663" y="16755677"/>
              <a:ext cx="8301686" cy="258309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Consumer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6218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EDE37B-2AB9-4CB8-8208-1078AA65E9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243" y="2286174"/>
            <a:ext cx="17660073" cy="201164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82AA60-DD15-4EC0-BCA9-B51B1D1FF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2682" y="2286174"/>
            <a:ext cx="11371875" cy="2011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641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9249194" y="4942373"/>
            <a:ext cx="19906411" cy="1480405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Tables</a:t>
            </a:r>
          </a:p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Columns</a:t>
            </a:r>
          </a:p>
          <a:p>
            <a:r>
              <a:rPr lang="en-US" sz="23900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Relationships</a:t>
            </a:r>
          </a:p>
          <a:p>
            <a:r>
              <a:rPr lang="en-US" sz="23900" b="0" cap="none" spc="3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Plan.</a:t>
            </a:r>
          </a:p>
        </p:txBody>
      </p:sp>
    </p:spTree>
    <p:extLst>
      <p:ext uri="{BB962C8B-B14F-4D97-AF65-F5344CB8AC3E}">
        <p14:creationId xmlns:p14="http://schemas.microsoft.com/office/powerpoint/2010/main" val="2036370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B56A6C-42C8-42F1-BE4B-64B94EE5B35D}"/>
              </a:ext>
            </a:extLst>
          </p:cNvPr>
          <p:cNvSpPr/>
          <p:nvPr/>
        </p:nvSpPr>
        <p:spPr>
          <a:xfrm>
            <a:off x="11349099" y="18411704"/>
            <a:ext cx="21000497" cy="156966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New Tables </a:t>
            </a:r>
            <a:r>
              <a:rPr lang="en-US" sz="96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haroni" panose="02010803020104030203" pitchFamily="2" charset="-79"/>
              </a:rPr>
              <a:t>= 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904261-8E64-4A28-A01D-7231EBC50618}"/>
              </a:ext>
            </a:extLst>
          </p:cNvPr>
          <p:cNvSpPr/>
          <p:nvPr/>
        </p:nvSpPr>
        <p:spPr>
          <a:xfrm>
            <a:off x="11349099" y="16154706"/>
            <a:ext cx="21000498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Old Tables  </a:t>
            </a:r>
            <a:r>
              <a:rPr lang="en-US" sz="9600" b="0" cap="none" spc="0" dirty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rial" panose="020B0604020202020204" pitchFamily="34" charset="0"/>
              </a:rPr>
              <a:t>= 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7D1FBC-6CA6-4CF0-BC13-5167F1EEB9B7}"/>
              </a:ext>
            </a:extLst>
          </p:cNvPr>
          <p:cNvSpPr/>
          <p:nvPr/>
        </p:nvSpPr>
        <p:spPr>
          <a:xfrm>
            <a:off x="4370783" y="5809708"/>
            <a:ext cx="21000498" cy="156966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Database </a:t>
            </a:r>
            <a:r>
              <a:rPr lang="en-US" sz="96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haroni" panose="02010803020104030203" pitchFamily="2" charset="-79"/>
              </a:rPr>
              <a:t>= 2</a:t>
            </a:r>
            <a:endParaRPr lang="en-US" sz="9600" b="0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360163-6084-439A-9179-8BD6437A533B}"/>
              </a:ext>
            </a:extLst>
          </p:cNvPr>
          <p:cNvSpPr/>
          <p:nvPr/>
        </p:nvSpPr>
        <p:spPr>
          <a:xfrm>
            <a:off x="7932130" y="8100951"/>
            <a:ext cx="21000498" cy="156966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Authentication Database</a:t>
            </a:r>
            <a:endParaRPr lang="en-US" sz="9600" b="0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26A0F7-3956-494C-82E1-BF0E58FED23F}"/>
              </a:ext>
            </a:extLst>
          </p:cNvPr>
          <p:cNvSpPr/>
          <p:nvPr/>
        </p:nvSpPr>
        <p:spPr>
          <a:xfrm>
            <a:off x="11349099" y="10401136"/>
            <a:ext cx="21000498" cy="156966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Authentication Tables </a:t>
            </a:r>
            <a:r>
              <a:rPr lang="en-US" sz="96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haroni" panose="02010803020104030203" pitchFamily="2" charset="-79"/>
              </a:rPr>
              <a:t>= 2</a:t>
            </a:r>
            <a:endParaRPr lang="en-US" sz="9600" b="0" cap="none" spc="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A060C2-A35E-4690-A050-72CA26ABEC6B}"/>
              </a:ext>
            </a:extLst>
          </p:cNvPr>
          <p:cNvSpPr/>
          <p:nvPr/>
        </p:nvSpPr>
        <p:spPr>
          <a:xfrm>
            <a:off x="7932130" y="13897708"/>
            <a:ext cx="21000498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Core Database</a:t>
            </a:r>
            <a:endParaRPr lang="en-US" sz="9600" b="0" cap="none" spc="0" dirty="0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41D22F-9656-46E4-BB9D-F6C92B0C1068}"/>
              </a:ext>
            </a:extLst>
          </p:cNvPr>
          <p:cNvSpPr/>
          <p:nvPr/>
        </p:nvSpPr>
        <p:spPr>
          <a:xfrm>
            <a:off x="10988466" y="1214735"/>
            <a:ext cx="16427895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8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Databases &amp; Tables</a:t>
            </a:r>
          </a:p>
        </p:txBody>
      </p:sp>
    </p:spTree>
    <p:extLst>
      <p:ext uri="{BB962C8B-B14F-4D97-AF65-F5344CB8AC3E}">
        <p14:creationId xmlns:p14="http://schemas.microsoft.com/office/powerpoint/2010/main" val="2958614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203">
            <a:extLst>
              <a:ext uri="{FF2B5EF4-FFF2-40B4-BE49-F238E27FC236}">
                <a16:creationId xmlns:a16="http://schemas.microsoft.com/office/drawing/2014/main" id="{7FE084D1-03AB-4D1D-8C85-49527E4CA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200" y="4993927"/>
            <a:ext cx="20218400" cy="17781540"/>
          </a:xfrm>
          <a:prstGeom prst="rect">
            <a:avLst/>
          </a:prstGeom>
        </p:spPr>
      </p:pic>
      <p:sp>
        <p:nvSpPr>
          <p:cNvPr id="205" name="Rectangle 204">
            <a:extLst>
              <a:ext uri="{FF2B5EF4-FFF2-40B4-BE49-F238E27FC236}">
                <a16:creationId xmlns:a16="http://schemas.microsoft.com/office/drawing/2014/main" id="{B9752685-6094-4F34-9A3F-B20CF68637FF}"/>
              </a:ext>
            </a:extLst>
          </p:cNvPr>
          <p:cNvSpPr/>
          <p:nvPr/>
        </p:nvSpPr>
        <p:spPr>
          <a:xfrm>
            <a:off x="8522241" y="1214735"/>
            <a:ext cx="21360335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8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Tables Dependency Chart</a:t>
            </a:r>
          </a:p>
        </p:txBody>
      </p:sp>
    </p:spTree>
    <p:extLst>
      <p:ext uri="{BB962C8B-B14F-4D97-AF65-F5344CB8AC3E}">
        <p14:creationId xmlns:p14="http://schemas.microsoft.com/office/powerpoint/2010/main" val="190496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818836"/>
              </p:ext>
            </p:extLst>
          </p:nvPr>
        </p:nvGraphicFramePr>
        <p:xfrm>
          <a:off x="4606423" y="9103894"/>
          <a:ext cx="29191953" cy="6481011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772693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20419260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160337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Tags</a:t>
                      </a:r>
                      <a:endParaRPr lang="en-US" sz="8800" spc="3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/>
                        <a:t>Id</a:t>
                      </a:r>
                      <a:endParaRPr lang="en-US" sz="6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</a:rPr>
                        <a:t>UUID, PRIMARY KEY, NOT NULL</a:t>
                      </a:r>
                      <a:endParaRPr lang="en-US" sz="60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160337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/>
                        <a:t>Value</a:t>
                      </a:r>
                      <a:endParaRPr lang="en-US" sz="6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</a:rPr>
                        <a:t>CHARFIELD(MAX_LENGTH = 50), NOT NULL</a:t>
                      </a:r>
                      <a:endParaRPr lang="en-US" sz="60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D2F0777-AD56-48A3-B255-B8D62BFFDD66}"/>
              </a:ext>
            </a:extLst>
          </p:cNvPr>
          <p:cNvSpPr/>
          <p:nvPr/>
        </p:nvSpPr>
        <p:spPr>
          <a:xfrm>
            <a:off x="590793" y="476798"/>
            <a:ext cx="6965038" cy="1569660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New Table</a:t>
            </a:r>
          </a:p>
        </p:txBody>
      </p:sp>
    </p:spTree>
    <p:extLst>
      <p:ext uri="{BB962C8B-B14F-4D97-AF65-F5344CB8AC3E}">
        <p14:creationId xmlns:p14="http://schemas.microsoft.com/office/powerpoint/2010/main" val="1675585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85C3DCC-DB70-4558-B5F9-5C4DADF1FE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1201386"/>
              </p:ext>
            </p:extLst>
          </p:nvPr>
        </p:nvGraphicFramePr>
        <p:xfrm>
          <a:off x="5122110" y="2671000"/>
          <a:ext cx="28160579" cy="19352456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765674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19394905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419057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Fund Sources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EMAIL_FIELD, UNIQUE CONSTRAINT,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9009919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Website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Funding Possibility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SELECT_FIELD (Low | Medium | High),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2572287"/>
                  </a:ext>
                </a:extLst>
              </a:tr>
              <a:tr h="2419057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8555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3480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85C3DCC-DB70-4558-B5F9-5C4DADF1FE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8437532"/>
              </p:ext>
            </p:extLst>
          </p:nvPr>
        </p:nvGraphicFramePr>
        <p:xfrm>
          <a:off x="2983832" y="1289845"/>
          <a:ext cx="32437135" cy="2210911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373602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24063533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210911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Organizations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SELECT_FIELD (COMPETITOR | NEUTRAL | MARKET | VENDORS),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EMAIL_FIELD, UNIQUE CONSTRAINT,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9346382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Status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SELECT_FIELD(ACTIVE | INACTIVE),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2572287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Funders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2414857"/>
                  </a:ext>
                </a:extLst>
              </a:tr>
              <a:tr h="221091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21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3837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793220"/>
              </p:ext>
            </p:extLst>
          </p:nvPr>
        </p:nvGraphicFramePr>
        <p:xfrm>
          <a:off x="5816600" y="5599510"/>
          <a:ext cx="26771600" cy="1348978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0305716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16465884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2697956">
                <a:tc gridSpan="2">
                  <a:txBody>
                    <a:bodyPr/>
                    <a:lstStyle/>
                    <a:p>
                      <a:pPr algn="ctr"/>
                      <a:r>
                        <a:rPr lang="en-US" sz="8800" spc="3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Strategies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NOT 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algn="ctr"/>
                      <a:r>
                        <a:rPr lang="en-US" sz="6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</a:t>
                      </a:r>
                      <a:r>
                        <a:rPr lang="en-US" sz="6000" kern="1200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2697956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6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6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6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8510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870</TotalTime>
  <Words>525</Words>
  <Application>Microsoft Office PowerPoint</Application>
  <PresentationFormat>Custom</PresentationFormat>
  <Paragraphs>162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Bradley Hand ITC</vt:lpstr>
      <vt:lpstr>Calibri</vt:lpstr>
      <vt:lpstr>Arial Black</vt:lpstr>
      <vt:lpstr>Aharoni</vt:lpstr>
      <vt:lpstr>Arial</vt:lpstr>
      <vt:lpstr>Courier New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Ahammad Shawki</dc:creator>
  <cp:lastModifiedBy>Ahammad Shawki</cp:lastModifiedBy>
  <cp:revision>42</cp:revision>
  <dcterms:created xsi:type="dcterms:W3CDTF">2021-04-28T13:28:02Z</dcterms:created>
  <dcterms:modified xsi:type="dcterms:W3CDTF">2021-05-25T06:32:09Z</dcterms:modified>
</cp:coreProperties>
</file>

<file path=docProps/thumbnail.jpeg>
</file>